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handoutMasterIdLst>
    <p:handoutMasterId r:id="rId10"/>
  </p:handoutMasterIdLst>
  <p:sldIdLst>
    <p:sldId id="470" r:id="rId2"/>
    <p:sldId id="416" r:id="rId3"/>
    <p:sldId id="472" r:id="rId4"/>
    <p:sldId id="500" r:id="rId5"/>
    <p:sldId id="501" r:id="rId6"/>
    <p:sldId id="502" r:id="rId7"/>
    <p:sldId id="476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9FA2699-8799-47EC-B0A3-D0790960DC8A}">
          <p14:sldIdLst>
            <p14:sldId id="470"/>
            <p14:sldId id="416"/>
          </p14:sldIdLst>
        </p14:section>
        <p14:section name="Untitled Section" id="{D056FDD1-2C38-4D54-8D6F-D59DB0FC54F0}">
          <p14:sldIdLst>
            <p14:sldId id="472"/>
            <p14:sldId id="500"/>
            <p14:sldId id="501"/>
            <p14:sldId id="502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C17"/>
    <a:srgbClr val="FF6600"/>
    <a:srgbClr val="00823B"/>
    <a:srgbClr val="1B0AFC"/>
    <a:srgbClr val="0000FF"/>
    <a:srgbClr val="FF9933"/>
    <a:srgbClr val="74A8FC"/>
    <a:srgbClr val="00FF00"/>
    <a:srgbClr val="CC99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0" autoAdjust="0"/>
    <p:restoredTop sz="94660"/>
  </p:normalViewPr>
  <p:slideViewPr>
    <p:cSldViewPr>
      <p:cViewPr varScale="1">
        <p:scale>
          <a:sx n="65" d="100"/>
          <a:sy n="65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XC-DATA1\edpd$\Shared\180%20-%20REPORTS%20AND%20STATISTICS\SAC%20REPORTS\2014\June%202014\CPEA\CPEA%20Perform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25140239822967E-2"/>
          <c:y val="3.0659301915618758E-2"/>
          <c:w val="0.91347485976017706"/>
          <c:h val="0.74001939123281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8039215686274508E-3"/>
                  <c:y val="2.48756218905472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359477124183009E-3"/>
                  <c:y val="-7.462686567164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679738562092103E-3"/>
                  <c:y val="-4.9751243781094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8039215686275116E-3"/>
                  <c:y val="-9.120955993805367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1699346405228763E-3"/>
                  <c:y val="-9.120955993805367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Sheet1!$B$1:$I$2</c:f>
              <c:multiLvlStrCache>
                <c:ptCount val="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2013</c:v>
                  </c:pt>
                  <c:pt idx="5">
                    <c:v>2014</c:v>
                  </c:pt>
                  <c:pt idx="6">
                    <c:v>2013</c:v>
                  </c:pt>
                  <c:pt idx="7">
                    <c:v>2014</c:v>
                  </c:pt>
                </c:lvl>
                <c:lvl>
                  <c:pt idx="0">
                    <c:v>Grenada</c:v>
                  </c:pt>
                  <c:pt idx="2">
                    <c:v>Anguilla</c:v>
                  </c:pt>
                  <c:pt idx="4">
                    <c:v>Montserrat[1]</c:v>
                  </c:pt>
                  <c:pt idx="6">
                    <c:v>St Vincent &amp; the Grenadines</c:v>
                  </c:pt>
                </c:lvl>
              </c:multiLvlStrCache>
            </c:multiLvl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858</c:v>
                </c:pt>
                <c:pt idx="1">
                  <c:v>791</c:v>
                </c:pt>
                <c:pt idx="2">
                  <c:v>114</c:v>
                </c:pt>
                <c:pt idx="3">
                  <c:v>103</c:v>
                </c:pt>
                <c:pt idx="4">
                  <c:v>0</c:v>
                </c:pt>
                <c:pt idx="5">
                  <c:v>28</c:v>
                </c:pt>
                <c:pt idx="6">
                  <c:v>0</c:v>
                </c:pt>
                <c:pt idx="7">
                  <c:v>915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1699346405228763E-3"/>
                  <c:y val="4.9751243781094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339869281046051E-3"/>
                  <c:y val="-7.462686567164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0196078431372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1699346405228156E-3"/>
                  <c:y val="-7.46268656716408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Sheet1!$B$1:$I$2</c:f>
              <c:multiLvlStrCache>
                <c:ptCount val="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2013</c:v>
                  </c:pt>
                  <c:pt idx="5">
                    <c:v>2014</c:v>
                  </c:pt>
                  <c:pt idx="6">
                    <c:v>2013</c:v>
                  </c:pt>
                  <c:pt idx="7">
                    <c:v>2014</c:v>
                  </c:pt>
                </c:lvl>
                <c:lvl>
                  <c:pt idx="0">
                    <c:v>Grenada</c:v>
                  </c:pt>
                  <c:pt idx="2">
                    <c:v>Anguilla</c:v>
                  </c:pt>
                  <c:pt idx="4">
                    <c:v>Montserrat[1]</c:v>
                  </c:pt>
                  <c:pt idx="6">
                    <c:v>St Vincent &amp; the Grenadines</c:v>
                  </c:pt>
                </c:lvl>
              </c:multiLvlStrCache>
            </c:multiLvl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886</c:v>
                </c:pt>
                <c:pt idx="1">
                  <c:v>813</c:v>
                </c:pt>
                <c:pt idx="2">
                  <c:v>105</c:v>
                </c:pt>
                <c:pt idx="3">
                  <c:v>113</c:v>
                </c:pt>
                <c:pt idx="4">
                  <c:v>0</c:v>
                </c:pt>
                <c:pt idx="5">
                  <c:v>29</c:v>
                </c:pt>
                <c:pt idx="6">
                  <c:v>0</c:v>
                </c:pt>
                <c:pt idx="7">
                  <c:v>1027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1"/>
        <c:overlap val="-19"/>
        <c:axId val="372247616"/>
        <c:axId val="372928392"/>
      </c:barChart>
      <c:catAx>
        <c:axId val="37224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928392"/>
        <c:crosses val="autoZero"/>
        <c:auto val="1"/>
        <c:lblAlgn val="ctr"/>
        <c:lblOffset val="100"/>
        <c:noMultiLvlLbl val="0"/>
      </c:catAx>
      <c:valAx>
        <c:axId val="372928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24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544130513097631"/>
          <c:y val="3.0161397735730847E-2"/>
          <c:w val="0.27447686686223044"/>
          <c:h val="4.44654679359109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>
      <a:gsLst>
        <a:gs pos="0">
          <a:schemeClr val="bg1"/>
        </a:gs>
        <a:gs pos="74000">
          <a:schemeClr val="accent4">
            <a:lumMod val="20000"/>
            <a:lumOff val="80000"/>
          </a:schemeClr>
        </a:gs>
        <a:gs pos="83000">
          <a:schemeClr val="accent4">
            <a:lumMod val="40000"/>
            <a:lumOff val="60000"/>
          </a:schemeClr>
        </a:gs>
        <a:gs pos="100000">
          <a:schemeClr val="accent4">
            <a:lumMod val="60000"/>
            <a:lumOff val="4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External Assessment Performance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2932704"/>
        <c:axId val="372933096"/>
      </c:barChart>
      <c:catAx>
        <c:axId val="372932704"/>
        <c:scaling>
          <c:orientation val="minMax"/>
        </c:scaling>
        <c:delete val="0"/>
        <c:axPos val="l"/>
        <c:majorTickMark val="none"/>
        <c:minorTickMark val="none"/>
        <c:tickLblPos val="nextTo"/>
        <c:crossAx val="372933096"/>
        <c:crosses val="autoZero"/>
        <c:auto val="1"/>
        <c:lblAlgn val="ctr"/>
        <c:lblOffset val="100"/>
        <c:noMultiLvlLbl val="0"/>
      </c:catAx>
      <c:valAx>
        <c:axId val="37293309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72932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404C9-AC1B-4971-8973-43150B7FCCA3}" type="datetimeFigureOut">
              <a:rPr lang="en-US" smtClean="0"/>
              <a:pPr/>
              <a:t>13-Oct-14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23"/>
            <a:ext cx="2972547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829723"/>
            <a:ext cx="2972547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D4F4-0C06-4944-A38D-5AD4D67FA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016842-2AF3-4B0B-9094-B1754B5826DD}" type="datetimeFigureOut">
              <a:rPr lang="en-029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029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029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98FE6F-320C-43E6-ACED-A95096F3C670}" type="slidenum">
              <a:rPr lang="en-029"/>
              <a:pPr>
                <a:defRPr/>
              </a:pPr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18097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8AA-934A-4AC0-A5CA-0073106D7697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BE01B-E33D-4EFB-A7B8-429F3BDEE226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4FF28-9F5A-40D2-99AB-504237F70DDD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BF251-8A7A-4073-9BA1-707C46AB028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D6A16-F8FB-4BF4-B144-C4183F8D4873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C4D93-911D-4A1E-86C0-7E7A1437B781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www.cxc.org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3A76-EFE8-4201-B894-8071BF7F0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6AB28-4802-434F-8CAD-E2AE07920693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FF8C0-01D3-47AA-B887-ADD2C0C4F553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CC6C5-5E9F-471F-B249-CCBC6B774F88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E29B-0F0D-4687-A8DE-E655EA7EDD4E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3EFC8-5186-4CB9-9BE3-E4B722BD4386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9FE59-191D-4D5F-9F20-80ADAE4CACD6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38D04-403E-49D4-BD28-EADC2BAA7B0C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4A2C1-F347-475F-A0D7-734D417EEFFD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DB26B-A861-4B4D-AA82-2AA7B8677766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89C46-FC45-438C-8193-548E547ACF1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D0E-25E5-4B44-8F19-BF3445FB61E7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7A580-BC60-4731-82EE-CAE838993FC4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B6D9F-C7C1-4A99-8FB8-80B2E831BA65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9EEB5-FB4E-4DA0-A901-F6B1E8954869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509264-DBF3-4B8A-B847-4624B0DF0066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16E2E-374D-4575-9E63-80DD0DF78730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F88A03-EC7D-43D0-A262-FBD7E7131E47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6791BD-02F2-4242-AD2D-3AABA24A875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8394" y="5638799"/>
            <a:ext cx="9162393" cy="12192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029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CPEA RESULTS</a:t>
            </a:r>
            <a:endParaRPr kumimoji="0" lang="en-029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71386"/>
            <a:ext cx="1014988" cy="754025"/>
          </a:xfrm>
          <a:prstGeom prst="rect">
            <a:avLst/>
          </a:prstGeom>
        </p:spPr>
      </p:pic>
      <p:pic>
        <p:nvPicPr>
          <p:cNvPr id="6" name="Picture 2" descr="H:\CPEA\CPEA Pilot day Grenada 11 May 2012\Sequence 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6387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956" r="100000">
                        <a14:foregroundMark x1="40267" y1="19954" x2="40267" y2="19954"/>
                        <a14:foregroundMark x1="47378" y1="19954" x2="47378" y2="19954"/>
                        <a14:foregroundMark x1="50222" y1="16263" x2="50222" y2="16263"/>
                        <a14:foregroundMark x1="58933" y1="10150" x2="58933" y2="10150"/>
                        <a14:foregroundMark x1="64533" y1="12687" x2="64533" y2="12687"/>
                        <a14:foregroundMark x1="70933" y1="17301" x2="70933" y2="17301"/>
                        <a14:foregroundMark x1="78489" y1="31834" x2="78489" y2="31834"/>
                        <a14:foregroundMark x1="78933" y1="44752" x2="78933" y2="44752"/>
                        <a14:foregroundMark x1="78133" y1="38524" x2="78133" y2="38524"/>
                        <a14:foregroundMark x1="76089" y1="32872" x2="76089" y2="32872"/>
                        <a14:foregroundMark x1="74578" y1="28720" x2="74578" y2="28720"/>
                        <a14:foregroundMark x1="74578" y1="24106" x2="74578" y2="24106"/>
                        <a14:foregroundMark x1="30933" y1="22837" x2="30933" y2="22837"/>
                        <a14:foregroundMark x1="29156" y1="23299" x2="29156" y2="23299"/>
                        <a14:foregroundMark x1="32978" y1="22837" x2="32978" y2="22837"/>
                        <a14:foregroundMark x1="39289" y1="26759" x2="39289" y2="26759"/>
                        <a14:foregroundMark x1="38756" y1="24337" x2="38756" y2="24337"/>
                        <a14:foregroundMark x1="41778" y1="23299" x2="41778" y2="23299"/>
                        <a14:foregroundMark x1="46044" y1="26067" x2="46044" y2="26067"/>
                        <a14:foregroundMark x1="44978" y1="16494" x2="44978" y2="16494"/>
                        <a14:foregroundMark x1="47556" y1="16263" x2="47556" y2="16263"/>
                        <a14:foregroundMark x1="52267" y1="15917" x2="52267" y2="15917"/>
                        <a14:foregroundMark x1="55644" y1="15110" x2="55644" y2="15110"/>
                        <a14:foregroundMark x1="58667" y1="13841" x2="58667" y2="13841"/>
                        <a14:foregroundMark x1="60889" y1="12226" x2="60889" y2="12226"/>
                        <a14:foregroundMark x1="66844" y1="14187" x2="66844" y2="14187"/>
                        <a14:foregroundMark x1="68533" y1="10957" x2="68533" y2="10957"/>
                        <a14:foregroundMark x1="71022" y1="15340" x2="71022" y2="15340"/>
                        <a14:foregroundMark x1="69156" y1="14764" x2="69156" y2="14764"/>
                        <a14:foregroundMark x1="70400" y1="18224" x2="70400" y2="18224"/>
                        <a14:foregroundMark x1="69600" y1="16955" x2="69600" y2="16955"/>
                        <a14:foregroundMark x1="71111" y1="20300" x2="71111" y2="20300"/>
                        <a14:foregroundMark x1="72978" y1="11995" x2="72978" y2="11995"/>
                        <a14:foregroundMark x1="73244" y1="9458" x2="73244" y2="9458"/>
                        <a14:foregroundMark x1="68889" y1="7612" x2="68889" y2="7612"/>
                        <a14:foregroundMark x1="65067" y1="8881" x2="65067" y2="8881"/>
                        <a14:foregroundMark x1="62222" y1="10381" x2="62222" y2="10381"/>
                        <a14:foregroundMark x1="46044" y1="13495" x2="46044" y2="13495"/>
                        <a14:foregroundMark x1="33067" y1="16609" x2="33067" y2="16609"/>
                        <a14:foregroundMark x1="31111" y1="18108" x2="31111" y2="18108"/>
                        <a14:foregroundMark x1="29244" y1="18685" x2="29244" y2="18685"/>
                        <a14:foregroundMark x1="54400" y1="12226" x2="54400" y2="12226"/>
                        <a14:foregroundMark x1="71733" y1="23760" x2="71733" y2="23760"/>
                        <a14:foregroundMark x1="76267" y1="53057" x2="76267" y2="53057"/>
                        <a14:backgroundMark x1="53511" y1="3922" x2="53511" y2="3922"/>
                        <a14:backgroundMark x1="80889" y1="3922" x2="80889" y2="3922"/>
                        <a14:backgroundMark x1="56978" y1="1730" x2="56978" y2="1730"/>
                        <a14:backgroundMark x1="87911" y1="61592" x2="87911" y2="61592"/>
                        <a14:backgroundMark x1="86756" y1="59862" x2="86756" y2="59862"/>
                        <a14:backgroundMark x1="80622" y1="37486" x2="80622" y2="37486"/>
                        <a14:backgroundMark x1="88267" y1="64706" x2="88267" y2="64706"/>
                        <a14:backgroundMark x1="78756" y1="27336" x2="78756" y2="27336"/>
                        <a14:backgroundMark x1="77333" y1="22837" x2="77333" y2="22837"/>
                        <a14:backgroundMark x1="16622" y1="77393" x2="16622" y2="77393"/>
                        <a14:backgroundMark x1="19911" y1="78201" x2="19911" y2="78201"/>
                        <a14:backgroundMark x1="21422" y1="82238" x2="21422" y2="82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"/>
            <a:ext cx="2895600" cy="223154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31DF9-94BB-434F-97D6-F2F2FED77FF6}" type="slidenum">
              <a:rPr lang="en-029" smtClean="0"/>
              <a:pPr>
                <a:defRPr/>
              </a:pPr>
              <a:t>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75985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CPEA ENTRIES 2013 </a:t>
            </a:r>
            <a:r>
              <a:rPr lang="en-US" sz="3200" dirty="0">
                <a:latin typeface="Arial Black" pitchFamily="34" charset="0"/>
              </a:rPr>
              <a:t>– </a:t>
            </a:r>
            <a:r>
              <a:rPr lang="en-US" sz="3200" dirty="0" smtClean="0">
                <a:latin typeface="Arial Black" pitchFamily="34" charset="0"/>
              </a:rPr>
              <a:t>2014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09465"/>
              </p:ext>
            </p:extLst>
          </p:nvPr>
        </p:nvGraphicFramePr>
        <p:xfrm>
          <a:off x="762000" y="1066800"/>
          <a:ext cx="7772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223267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029" dirty="0"/>
              <a:t>There was satisfactory performance for all aspects of the internal and external components.  </a:t>
            </a:r>
          </a:p>
          <a:p>
            <a:pPr algn="just"/>
            <a:endParaRPr lang="en-029" dirty="0"/>
          </a:p>
          <a:p>
            <a:pPr algn="just"/>
            <a:r>
              <a:rPr lang="en-029" dirty="0"/>
              <a:t>The means in each component of the Internal Assessment were in excess of 60 per cent of the maximum available score</a:t>
            </a:r>
            <a:r>
              <a:rPr lang="en-029" dirty="0" smtClean="0"/>
              <a:t>.</a:t>
            </a:r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7CAD-4F4A-4F3B-A898-1C867A6BCB75}" type="slidenum">
              <a:rPr lang="en-029" smtClean="0"/>
              <a:pPr/>
              <a:t>3</a:t>
            </a:fld>
            <a:endParaRPr lang="en-029"/>
          </a:p>
        </p:txBody>
      </p:sp>
      <p:sp>
        <p:nvSpPr>
          <p:cNvPr id="5" name="Rectangle 4"/>
          <p:cNvSpPr/>
          <p:nvPr/>
        </p:nvSpPr>
        <p:spPr>
          <a:xfrm>
            <a:off x="0" y="-1258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SUMMARY OF CANDIDATE PERFORMANCE</a:t>
            </a:r>
            <a:endParaRPr lang="en-US" sz="3200" dirty="0">
              <a:solidFill>
                <a:schemeClr val="tx1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1021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7CAD-4F4A-4F3B-A898-1C867A6BCB75}" type="slidenum">
              <a:rPr lang="en-029" smtClean="0"/>
              <a:pPr/>
              <a:t>4</a:t>
            </a:fld>
            <a:endParaRPr lang="en-029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767205" y="1676400"/>
          <a:ext cx="504825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PERFORMANCE IN ENGLISH LANGUAGE</a:t>
            </a:r>
            <a:endParaRPr lang="en-US" sz="3200" dirty="0">
              <a:solidFill>
                <a:schemeClr val="tx1"/>
              </a:solidFill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934200" cy="3429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301827" y="1341245"/>
            <a:ext cx="71628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L1: Reading for knowledge, information and pleasure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L2: Demonstration of an understanding of the conventions of language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L3: Demonstration of critical thinking skills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078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7CAD-4F4A-4F3B-A898-1C867A6BCB75}" type="slidenum">
              <a:rPr lang="en-029" smtClean="0"/>
              <a:pPr/>
              <a:t>5</a:t>
            </a:fld>
            <a:endParaRPr lang="en-029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PERFORMANCE IN MATHEMATICS</a:t>
            </a:r>
            <a:endParaRPr lang="en-US" sz="3200" dirty="0">
              <a:solidFill>
                <a:schemeClr val="tx1"/>
              </a:solidFill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6172200" cy="3352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00200" y="1219200"/>
            <a:ext cx="68580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M1: Knowledge of basic mathematical concepts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M2: Understanding the role of mathematics in everyday life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M3: Application of mathematical knowledge in problem solving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925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7CAD-4F4A-4F3B-A898-1C867A6BCB75}" type="slidenum">
              <a:rPr lang="en-029" smtClean="0"/>
              <a:pPr/>
              <a:t>6</a:t>
            </a:fld>
            <a:endParaRPr lang="en-029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PERFORMANCE IN SCIENCE</a:t>
            </a:r>
            <a:endParaRPr lang="en-US" sz="3200" dirty="0">
              <a:solidFill>
                <a:schemeClr val="tx1"/>
              </a:solidFill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934201" cy="31851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43001" y="1155950"/>
            <a:ext cx="7391400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029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S1: Knowledge of basic scientific concepts and processes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S2: Application of scientific knowledge in understanding natural phenomena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029" dirty="0">
                <a:ea typeface="Times New Roman" panose="02020603050405020304" pitchFamily="18" charset="0"/>
                <a:cs typeface="Times New Roman" panose="02020603050405020304" pitchFamily="18" charset="0"/>
              </a:rPr>
              <a:t>S3: Demonstration of experimental and investigative skills</a:t>
            </a:r>
            <a:endParaRPr lang="en-029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505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www.cxc.org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EF818-8B41-447D-A790-C8CE03B29F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08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3063</TotalTime>
  <Words>160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Office Theme</vt:lpstr>
      <vt:lpstr>PowerPoint Presentation</vt:lpstr>
      <vt:lpstr>CPEA ENTRIES 2013 – 2014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Caribbean Examinations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ASSESS</dc:title>
  <dc:creator>Gordon Harewood</dc:creator>
  <cp:lastModifiedBy>Cleveland Sam</cp:lastModifiedBy>
  <cp:revision>211</cp:revision>
  <cp:lastPrinted>2014-08-16T17:04:45Z</cp:lastPrinted>
  <dcterms:created xsi:type="dcterms:W3CDTF">2011-08-10T15:41:36Z</dcterms:created>
  <dcterms:modified xsi:type="dcterms:W3CDTF">2014-10-14T01:40:45Z</dcterms:modified>
</cp:coreProperties>
</file>